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5"/>
  </p:notesMasterIdLst>
  <p:handoutMasterIdLst>
    <p:handoutMasterId r:id="rId66"/>
  </p:handoutMasterIdLst>
  <p:sldIdLst>
    <p:sldId id="256" r:id="rId7"/>
    <p:sldId id="257" r:id="rId8"/>
    <p:sldId id="258" r:id="rId9"/>
    <p:sldId id="259" r:id="rId10"/>
    <p:sldId id="311" r:id="rId11"/>
    <p:sldId id="261" r:id="rId12"/>
    <p:sldId id="262" r:id="rId13"/>
    <p:sldId id="263" r:id="rId14"/>
    <p:sldId id="264" r:id="rId15"/>
    <p:sldId id="265" r:id="rId16"/>
    <p:sldId id="266" r:id="rId17"/>
    <p:sldId id="267" r:id="rId18"/>
    <p:sldId id="268" r:id="rId19"/>
    <p:sldId id="269" r:id="rId20"/>
    <p:sldId id="270" r:id="rId21"/>
    <p:sldId id="271" r:id="rId22"/>
    <p:sldId id="313" r:id="rId23"/>
    <p:sldId id="272" r:id="rId24"/>
    <p:sldId id="273" r:id="rId25"/>
    <p:sldId id="274" r:id="rId26"/>
    <p:sldId id="275" r:id="rId27"/>
    <p:sldId id="276" r:id="rId28"/>
    <p:sldId id="315" r:id="rId29"/>
    <p:sldId id="316" r:id="rId30"/>
    <p:sldId id="317" r:id="rId31"/>
    <p:sldId id="278" r:id="rId32"/>
    <p:sldId id="279" r:id="rId33"/>
    <p:sldId id="280" r:id="rId34"/>
    <p:sldId id="309" r:id="rId35"/>
    <p:sldId id="310" r:id="rId36"/>
    <p:sldId id="295"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6" r:id="rId51"/>
    <p:sldId id="297" r:id="rId52"/>
    <p:sldId id="298" r:id="rId53"/>
    <p:sldId id="312" r:id="rId54"/>
    <p:sldId id="299" r:id="rId55"/>
    <p:sldId id="300" r:id="rId56"/>
    <p:sldId id="301" r:id="rId57"/>
    <p:sldId id="302" r:id="rId58"/>
    <p:sldId id="303" r:id="rId59"/>
    <p:sldId id="304" r:id="rId60"/>
    <p:sldId id="305" r:id="rId61"/>
    <p:sldId id="306" r:id="rId62"/>
    <p:sldId id="307" r:id="rId63"/>
    <p:sldId id="308" r:id="rId6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29" autoAdjust="0"/>
    <p:restoredTop sz="79916" autoAdjust="0"/>
  </p:normalViewPr>
  <p:slideViewPr>
    <p:cSldViewPr>
      <p:cViewPr varScale="1">
        <p:scale>
          <a:sx n="97" d="100"/>
          <a:sy n="97" d="100"/>
        </p:scale>
        <p:origin x="1176"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5/9/19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5/9/19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291865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395161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890478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 end” and “back 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58</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5/9/19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gif"/><Relationship Id="rId7" Type="http://schemas.openxmlformats.org/officeDocument/2006/relationships/image" Target="../media/image13.jp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jpg"/><Relationship Id="rId11" Type="http://schemas.openxmlformats.org/officeDocument/2006/relationships/image" Target="../media/image17.jpeg"/><Relationship Id="rId5" Type="http://schemas.openxmlformats.org/officeDocument/2006/relationships/image" Target="../media/image11.jpg"/><Relationship Id="rId10" Type="http://schemas.openxmlformats.org/officeDocument/2006/relationships/image" Target="../media/image16.png"/><Relationship Id="rId4" Type="http://schemas.openxmlformats.org/officeDocument/2006/relationships/image" Target="../media/image10.jpg"/><Relationship Id="rId9"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152400" y="10668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 Mr. Know-It-All</a:t>
            </a:r>
          </a:p>
        </p:txBody>
      </p:sp>
      <p:pic>
        <p:nvPicPr>
          <p:cNvPr id="3" name="Picture 2"/>
          <p:cNvPicPr>
            <a:picLocks noChangeAspect="1"/>
          </p:cNvPicPr>
          <p:nvPr/>
        </p:nvPicPr>
        <p:blipFill>
          <a:blip r:embed="rId3"/>
          <a:stretch>
            <a:fillRect/>
          </a:stretch>
        </p:blipFill>
        <p:spPr>
          <a:xfrm>
            <a:off x="-6439" y="666733"/>
            <a:ext cx="9192194" cy="6721792"/>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672099"/>
            <a:ext cx="9296400" cy="620129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is Bill… Be Like Bill.</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0AD9D9-FA9B-5440-96E0-9330FB3CA86E}"/>
              </a:ext>
            </a:extLst>
          </p:cNvPr>
          <p:cNvSpPr txBox="1"/>
          <p:nvPr/>
        </p:nvSpPr>
        <p:spPr>
          <a:xfrm>
            <a:off x="1981200" y="2621194"/>
            <a:ext cx="5181600" cy="830997"/>
          </a:xfrm>
          <a:prstGeom prst="rect">
            <a:avLst/>
          </a:prstGeom>
          <a:noFill/>
        </p:spPr>
        <p:txBody>
          <a:bodyPr wrap="square" rtlCol="0">
            <a:spAutoFit/>
          </a:bodyPr>
          <a:lstStyle/>
          <a:p>
            <a:pPr algn="ctr"/>
            <a:r>
              <a:rPr lang="en-US" sz="4800" dirty="0"/>
              <a:t>Empty your cup.</a:t>
            </a:r>
          </a:p>
        </p:txBody>
      </p:sp>
    </p:spTree>
    <p:extLst>
      <p:ext uri="{BB962C8B-B14F-4D97-AF65-F5344CB8AC3E}">
        <p14:creationId xmlns:p14="http://schemas.microsoft.com/office/powerpoint/2010/main" val="3049272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Your 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Where are you From?</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Your Background </a:t>
            </a:r>
            <a:r>
              <a:rPr lang="en" altLang="en" sz="2000" dirty="0">
                <a:latin typeface="Arial" panose="020B0604020202020204" pitchFamily="34" charset="0"/>
                <a:ea typeface="Roboto" pitchFamily="2" charset="0"/>
                <a:cs typeface="Arial" panose="020B0604020202020204" pitchFamily="34" charset="0"/>
              </a:rPr>
              <a:t>(Career, Education, Interests)</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rotWithShape="1">
          <a:blip r:embed="rId3">
            <a:extLst>
              <a:ext uri="{28A0092B-C50C-407E-A947-70E740481C1C}">
                <a14:useLocalDpi xmlns:a14="http://schemas.microsoft.com/office/drawing/2010/main" val="0"/>
              </a:ext>
            </a:extLst>
          </a:blip>
          <a:srcRect l="326" t="1124" r="-326" b="1566"/>
          <a:stretch/>
        </p:blipFill>
        <p:spPr>
          <a:xfrm>
            <a:off x="0" y="653854"/>
            <a:ext cx="9220200" cy="583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90025" y="685800"/>
            <a:ext cx="10036867" cy="575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0192" y="653854"/>
            <a:ext cx="11029592" cy="620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One Thing…</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One Thing:</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28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28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168344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Two… Two Things…</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28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2800" dirty="0">
                <a:latin typeface="Arial" panose="020B0604020202020204" pitchFamily="34" charset="0"/>
                <a:ea typeface="Roboto" panose="02000000000000000000" pitchFamily="2" charset="0"/>
                <a:cs typeface="Arial" panose="020B0604020202020204" pitchFamily="34" charset="0"/>
              </a:rPr>
              <a:t>.</a:t>
            </a:r>
          </a:p>
          <a:p>
            <a:pPr marL="1200150" lvl="1" indent="-514350">
              <a:spcBef>
                <a:spcPts val="0"/>
              </a:spcBef>
              <a:buFont typeface="+mj-lt"/>
              <a:buAutoNum type="arabicPeriod"/>
            </a:pPr>
            <a:endParaRPr lang="en-US" sz="2800"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2800" u="sng" dirty="0">
                <a:latin typeface="Arial" panose="020B0604020202020204" pitchFamily="34" charset="0"/>
                <a:ea typeface="Roboto" panose="02000000000000000000" pitchFamily="2" charset="0"/>
                <a:cs typeface="Arial" panose="020B0604020202020204" pitchFamily="34" charset="0"/>
              </a:rPr>
              <a:t>CAN DO THIS</a:t>
            </a:r>
            <a:r>
              <a:rPr lang="en-US" sz="28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13271442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Three… Three Things…</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Three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28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2800" dirty="0">
                <a:latin typeface="Arial" panose="020B0604020202020204" pitchFamily="34" charset="0"/>
                <a:ea typeface="Roboto" panose="02000000000000000000" pitchFamily="2" charset="0"/>
                <a:cs typeface="Arial" panose="020B0604020202020204" pitchFamily="34" charset="0"/>
              </a:rPr>
              <a:t>.</a:t>
            </a:r>
            <a:br>
              <a:rPr lang="en-US" sz="2800" dirty="0">
                <a:latin typeface="Arial" panose="020B0604020202020204" pitchFamily="34" charset="0"/>
                <a:ea typeface="Roboto" panose="02000000000000000000" pitchFamily="2" charset="0"/>
                <a:cs typeface="Arial" panose="020B0604020202020204" pitchFamily="34" charset="0"/>
              </a:rPr>
            </a:br>
            <a:endParaRPr lang="en-US" sz="2800"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2800" u="sng" dirty="0">
                <a:latin typeface="Arial" panose="020B0604020202020204" pitchFamily="34" charset="0"/>
                <a:ea typeface="Roboto" panose="02000000000000000000" pitchFamily="2" charset="0"/>
                <a:cs typeface="Arial" panose="020B0604020202020204" pitchFamily="34" charset="0"/>
              </a:rPr>
              <a:t>CAN DO THIS</a:t>
            </a:r>
            <a:r>
              <a:rPr lang="en-US" sz="2800" dirty="0">
                <a:latin typeface="Arial" panose="020B0604020202020204" pitchFamily="34" charset="0"/>
                <a:ea typeface="Roboto" panose="02000000000000000000" pitchFamily="2" charset="0"/>
                <a:cs typeface="Arial" panose="020B0604020202020204" pitchFamily="34" charset="0"/>
              </a:rPr>
              <a:t>.</a:t>
            </a:r>
            <a:br>
              <a:rPr lang="en-US" sz="2800" dirty="0">
                <a:latin typeface="Arial" panose="020B0604020202020204" pitchFamily="34" charset="0"/>
                <a:ea typeface="Roboto" panose="02000000000000000000" pitchFamily="2" charset="0"/>
                <a:cs typeface="Arial" panose="020B0604020202020204" pitchFamily="34" charset="0"/>
              </a:rPr>
            </a:br>
            <a:endParaRPr lang="en-US" sz="2800"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Insatiable </a:t>
            </a:r>
            <a:r>
              <a:rPr lang="en-US" sz="2800" b="1" u="sng" dirty="0">
                <a:latin typeface="Arial" panose="020B0604020202020204" pitchFamily="34" charset="0"/>
                <a:ea typeface="Roboto" panose="02000000000000000000" pitchFamily="2" charset="0"/>
                <a:cs typeface="Arial" panose="020B0604020202020204" pitchFamily="34" charset="0"/>
              </a:rPr>
              <a:t>CURIOSITY</a:t>
            </a:r>
            <a:r>
              <a:rPr lang="en-US" sz="2800" dirty="0">
                <a:latin typeface="Arial" panose="020B0604020202020204" pitchFamily="34" charset="0"/>
                <a:ea typeface="Roboto" panose="02000000000000000000" pitchFamily="2" charset="0"/>
                <a:cs typeface="Arial" panose="020B0604020202020204" pitchFamily="34" charset="0"/>
              </a:rPr>
              <a:t>.</a:t>
            </a:r>
          </a:p>
          <a:p>
            <a:pPr lvl="1" indent="0">
              <a:spcBef>
                <a:spcPts val="0"/>
              </a:spcBef>
              <a:buNone/>
            </a:pPr>
            <a:endParaRPr lang="en-US"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5038303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9700"/>
            <a:ext cx="9144000" cy="4892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14A6F17-0449-814D-9AB1-0F70C31D19C7}"/>
              </a:ext>
            </a:extLst>
          </p:cNvPr>
          <p:cNvSpPr/>
          <p:nvPr/>
        </p:nvSpPr>
        <p:spPr>
          <a:xfrm>
            <a:off x="952500" y="5629141"/>
            <a:ext cx="7239000" cy="646331"/>
          </a:xfrm>
          <a:prstGeom prst="rect">
            <a:avLst/>
          </a:prstGeom>
        </p:spPr>
        <p:txBody>
          <a:bodyPr wrap="square">
            <a:spAutoFit/>
          </a:bodyPr>
          <a:lstStyle/>
          <a:p>
            <a:r>
              <a:rPr lang="en-US" i="1" dirty="0">
                <a:latin typeface="Arial" panose="020B0604020202020204" pitchFamily="34" charset="0"/>
                <a:cs typeface="Arial" panose="020B0604020202020204" pitchFamily="34" charset="0"/>
              </a:rPr>
              <a:t>Jeff Dickey, Author of Write Modern Web Apps with the MEAN Stack: Mongo, Express, AngularJS, and </a:t>
            </a:r>
            <a:r>
              <a:rPr lang="en-US" i="1" dirty="0" err="1">
                <a:latin typeface="Arial" panose="020B0604020202020204" pitchFamily="34" charset="0"/>
                <a:cs typeface="Arial" panose="020B0604020202020204" pitchFamily="34" charset="0"/>
              </a:rPr>
              <a:t>Node.JS</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1D3CA6-6AD0-D640-8E28-3736BAA661A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Advice for the Journey</a:t>
            </a: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75326" y="3177381"/>
            <a:ext cx="3042684" cy="300875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BEE9D69-BB30-174B-8AED-35CA99F76119}"/>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107933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102160" y="3657600"/>
            <a:ext cx="3607275" cy="260794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1D99683-5C65-314D-9477-3B7E7A8299CA}"/>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9362260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110BC-70F1-EF42-98FD-6C010493E3F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Advice for the Journey</a:t>
            </a:r>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181600" y="3733800"/>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Greg Smith</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Programming since 1974</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Master of Science in Computer Science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40</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4495800" y="3886200"/>
            <a:ext cx="4387370" cy="1938992"/>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Improv Comedy</a:t>
            </a:r>
          </a:p>
          <a:p>
            <a:pPr marL="685800" indent="-457200">
              <a:spcBef>
                <a:spcPts val="0"/>
              </a:spcBef>
              <a:buFont typeface="Arial" panose="020B0604020202020204" pitchFamily="34" charset="0"/>
              <a:buChar char="•"/>
            </a:pPr>
            <a:r>
              <a:rPr lang="en-US" altLang="en" sz="3000" i="1" dirty="0">
                <a:latin typeface="Arial" panose="020B0604020202020204" pitchFamily="34" charset="0"/>
                <a:ea typeface="Roboto" panose="02000000000000000000" pitchFamily="2" charset="0"/>
                <a:cs typeface="Arial" panose="020B0604020202020204" pitchFamily="34" charset="0"/>
              </a:rPr>
              <a:t>Writing Coach</a:t>
            </a:r>
          </a:p>
          <a:p>
            <a:pPr marL="685800" indent="-457200">
              <a:spcBef>
                <a:spcPts val="0"/>
              </a:spcBef>
              <a:buFont typeface="Arial" panose="020B0604020202020204" pitchFamily="34" charset="0"/>
              <a:buChar char="•"/>
            </a:pPr>
            <a:r>
              <a:rPr lang="en-US" altLang="en" sz="3000" i="1" dirty="0">
                <a:latin typeface="Arial" panose="020B0604020202020204" pitchFamily="34" charset="0"/>
                <a:ea typeface="Roboto" panose="02000000000000000000" pitchFamily="2" charset="0"/>
                <a:cs typeface="Arial" panose="020B0604020202020204" pitchFamily="34" charset="0"/>
              </a:rPr>
              <a:t>Movie Reviewer</a:t>
            </a:r>
            <a:endParaRPr lang="en" altLang="en" sz="3000" i="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3000" i="1" dirty="0">
                <a:latin typeface="Arial" panose="020B0604020202020204" pitchFamily="34" charset="0"/>
                <a:ea typeface="Roboto" panose="02000000000000000000" pitchFamily="2" charset="0"/>
                <a:cs typeface="Arial" panose="020B0604020202020204" pitchFamily="34" charset="0"/>
              </a:rPr>
              <a:t>Secretly… a </a:t>
            </a:r>
            <a:r>
              <a:rPr lang="en" altLang="en" sz="3000" i="1" dirty="0" err="1">
                <a:latin typeface="Arial" panose="020B0604020202020204" pitchFamily="34" charset="0"/>
                <a:ea typeface="Roboto" panose="02000000000000000000" pitchFamily="2" charset="0"/>
                <a:cs typeface="Arial" panose="020B0604020202020204" pitchFamily="34" charset="0"/>
              </a:rPr>
              <a:t>Clogger</a:t>
            </a:r>
            <a:endParaRPr lang="en" altLang="en" sz="3000" dirty="0">
              <a:latin typeface="Arial" panose="020B0604020202020204" pitchFamily="34" charset="0"/>
              <a:ea typeface="Roboto" panose="02000000000000000000" pitchFamily="2" charset="0"/>
              <a:cs typeface="Arial" panose="020B0604020202020204" pitchFamily="34" charset="0"/>
            </a:endParaRPr>
          </a:p>
        </p:txBody>
      </p:sp>
      <p:pic>
        <p:nvPicPr>
          <p:cNvPr id="10" name="Picture 9" descr="A person holding a sign&#10;&#10;Description automatically generated">
            <a:extLst>
              <a:ext uri="{FF2B5EF4-FFF2-40B4-BE49-F238E27FC236}">
                <a16:creationId xmlns:a16="http://schemas.microsoft.com/office/drawing/2014/main" id="{7F50B4FE-2A4E-2147-8AE5-C83B1CE10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25" y="3560296"/>
            <a:ext cx="3454400" cy="259080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15EC8-41A9-FB44-A948-9AC097B470AC}"/>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10" name="Content Placeholder 2"/>
          <p:cNvSpPr txBox="1">
            <a:spLocks/>
          </p:cNvSpPr>
          <p:nvPr/>
        </p:nvSpPr>
        <p:spPr>
          <a:xfrm>
            <a:off x="920270" y="4876800"/>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1145374"/>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people standing in a room&#10;&#10;Description automatically generated">
            <a:extLst>
              <a:ext uri="{FF2B5EF4-FFF2-40B4-BE49-F238E27FC236}">
                <a16:creationId xmlns:a16="http://schemas.microsoft.com/office/drawing/2014/main" id="{7EFBCB58-53EB-C345-9B48-5397599E1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7" y="4787376"/>
            <a:ext cx="1848034" cy="1472992"/>
          </a:xfrm>
          <a:prstGeom prst="rect">
            <a:avLst/>
          </a:prstGeom>
        </p:spPr>
      </p:pic>
      <p:sp>
        <p:nvSpPr>
          <p:cNvPr id="2" name="Title 1"/>
          <p:cNvSpPr>
            <a:spLocks noGrp="1"/>
          </p:cNvSpPr>
          <p:nvPr>
            <p:ph type="title"/>
          </p:nvPr>
        </p:nvSpPr>
        <p:spPr/>
        <p:txBody>
          <a:bodyPr numCol="1"/>
          <a:lstStyle/>
          <a:p>
            <a:r>
              <a:rPr lang="en-US" dirty="0"/>
              <a:t>Some Cool Stuff I’ve Worked On…</a:t>
            </a:r>
          </a:p>
        </p:txBody>
      </p:sp>
      <p:pic>
        <p:nvPicPr>
          <p:cNvPr id="6" name="Picture 5" descr="A picture containing outdoor, water&#10;&#10;Description automatically generated">
            <a:extLst>
              <a:ext uri="{FF2B5EF4-FFF2-40B4-BE49-F238E27FC236}">
                <a16:creationId xmlns:a16="http://schemas.microsoft.com/office/drawing/2014/main" id="{BBAE9386-19AB-1A4E-96C9-BE9751BAF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326" y="1152427"/>
            <a:ext cx="2794000" cy="1397000"/>
          </a:xfrm>
          <a:prstGeom prst="rect">
            <a:avLst/>
          </a:prstGeom>
        </p:spPr>
      </p:pic>
      <p:pic>
        <p:nvPicPr>
          <p:cNvPr id="8" name="Picture 7" descr="A satellite in space&#10;&#10;Description automatically generated">
            <a:extLst>
              <a:ext uri="{FF2B5EF4-FFF2-40B4-BE49-F238E27FC236}">
                <a16:creationId xmlns:a16="http://schemas.microsoft.com/office/drawing/2014/main" id="{338AAA1F-5105-1441-B3D7-28A2C3824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375" y="1234977"/>
            <a:ext cx="2336800" cy="1314450"/>
          </a:xfrm>
          <a:prstGeom prst="rect">
            <a:avLst/>
          </a:prstGeom>
        </p:spPr>
      </p:pic>
      <p:pic>
        <p:nvPicPr>
          <p:cNvPr id="10" name="Picture 9" descr="A circuit board&#10;&#10;Description automatically generated">
            <a:extLst>
              <a:ext uri="{FF2B5EF4-FFF2-40B4-BE49-F238E27FC236}">
                <a16:creationId xmlns:a16="http://schemas.microsoft.com/office/drawing/2014/main" id="{228BF502-954C-BF4C-812B-11F2FD6FB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6477" y="993677"/>
            <a:ext cx="3048000" cy="1714500"/>
          </a:xfrm>
          <a:prstGeom prst="rect">
            <a:avLst/>
          </a:prstGeom>
        </p:spPr>
      </p:pic>
      <p:pic>
        <p:nvPicPr>
          <p:cNvPr id="12" name="Picture 11" descr="A person holding a sign&#10;&#10;Description automatically generated">
            <a:extLst>
              <a:ext uri="{FF2B5EF4-FFF2-40B4-BE49-F238E27FC236}">
                <a16:creationId xmlns:a16="http://schemas.microsoft.com/office/drawing/2014/main" id="{C7F0A159-8A29-B34A-86BA-881C37A828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375" y="2741612"/>
            <a:ext cx="2349500" cy="3372669"/>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90E4814B-C499-504B-80F8-B5F972BBAD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1326" y="2895600"/>
            <a:ext cx="895350" cy="1423506"/>
          </a:xfrm>
          <a:prstGeom prst="rect">
            <a:avLst/>
          </a:prstGeom>
        </p:spPr>
      </p:pic>
      <p:pic>
        <p:nvPicPr>
          <p:cNvPr id="16" name="Picture 15" descr="A close up of electronics&#10;&#10;Description automatically generated">
            <a:extLst>
              <a:ext uri="{FF2B5EF4-FFF2-40B4-BE49-F238E27FC236}">
                <a16:creationId xmlns:a16="http://schemas.microsoft.com/office/drawing/2014/main" id="{2EF1F8EE-9AB7-1E44-A26F-BBF4FC00B1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51314" y="2895600"/>
            <a:ext cx="755755" cy="1397001"/>
          </a:xfrm>
          <a:prstGeom prst="rect">
            <a:avLst/>
          </a:prstGeom>
        </p:spPr>
      </p:pic>
      <p:pic>
        <p:nvPicPr>
          <p:cNvPr id="4" name="Picture 3" descr="A drawing of a face&#10;&#10;Description automatically generated">
            <a:extLst>
              <a:ext uri="{FF2B5EF4-FFF2-40B4-BE49-F238E27FC236}">
                <a16:creationId xmlns:a16="http://schemas.microsoft.com/office/drawing/2014/main" id="{2909C109-EAAE-AD49-9778-123D5ED05D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1326" y="4953000"/>
            <a:ext cx="2375757" cy="1330424"/>
          </a:xfrm>
          <a:prstGeom prst="rect">
            <a:avLst/>
          </a:prstGeom>
        </p:spPr>
      </p:pic>
      <p:pic>
        <p:nvPicPr>
          <p:cNvPr id="7" name="Picture 6" descr="A close up of a sign&#10;&#10;Description automatically generated">
            <a:extLst>
              <a:ext uri="{FF2B5EF4-FFF2-40B4-BE49-F238E27FC236}">
                <a16:creationId xmlns:a16="http://schemas.microsoft.com/office/drawing/2014/main" id="{696969EF-4751-9C47-9564-DBCFB51C03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721" y="2733053"/>
            <a:ext cx="1473016" cy="2213548"/>
          </a:xfrm>
          <a:prstGeom prst="rect">
            <a:avLst/>
          </a:prstGeom>
        </p:spPr>
      </p:pic>
      <p:pic>
        <p:nvPicPr>
          <p:cNvPr id="15" name="Picture 14" descr="A close up of a logo&#10;&#10;Description automatically generated">
            <a:extLst>
              <a:ext uri="{FF2B5EF4-FFF2-40B4-BE49-F238E27FC236}">
                <a16:creationId xmlns:a16="http://schemas.microsoft.com/office/drawing/2014/main" id="{6D1551BC-2D1F-9F4A-9C0F-CFC0781FD1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1193" y="3009716"/>
            <a:ext cx="1848034" cy="1848034"/>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284408" y="5460883"/>
            <a:ext cx="8796315" cy="923330"/>
          </a:xfrm>
          <a:prstGeom prst="rect">
            <a:avLst/>
          </a:prstGeom>
        </p:spPr>
        <p:txBody>
          <a:bodyPr wrap="square" numCol="1">
            <a:spAutoFit/>
          </a:bodyPr>
          <a:lstStyle/>
          <a:p>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8" name="Picture 7">
            <a:extLst>
              <a:ext uri="{FF2B5EF4-FFF2-40B4-BE49-F238E27FC236}">
                <a16:creationId xmlns:a16="http://schemas.microsoft.com/office/drawing/2014/main" id="{C266F3F8-89EB-B64C-8715-309177DCD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3"/>
            <a:ext cx="9155741" cy="9840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614317"/>
            <a:ext cx="8665357" cy="646331"/>
          </a:xfrm>
          <a:prstGeom prst="rect">
            <a:avLst/>
          </a:prstGeom>
        </p:spPr>
        <p:txBody>
          <a:bodyPr wrap="square" numCol="1">
            <a:spAutoFit/>
          </a:bodyPr>
          <a:lstStyle/>
          <a:p>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FC9A-AC7F-BE44-B693-41256AEF934C}"/>
              </a:ext>
            </a:extLst>
          </p:cNvPr>
          <p:cNvSpPr>
            <a:spLocks noGrp="1"/>
          </p:cNvSpPr>
          <p:nvPr>
            <p:ph type="title"/>
          </p:nvPr>
        </p:nvSpPr>
        <p:spPr/>
        <p:txBody>
          <a:bodyPr/>
          <a:lstStyle/>
          <a:p>
            <a:r>
              <a:rPr lang="en-US" dirty="0"/>
              <a:t>CLI Commands…</a:t>
            </a:r>
          </a:p>
        </p:txBody>
      </p:sp>
      <p:graphicFrame>
        <p:nvGraphicFramePr>
          <p:cNvPr id="7" name="Table 6">
            <a:extLst>
              <a:ext uri="{FF2B5EF4-FFF2-40B4-BE49-F238E27FC236}">
                <a16:creationId xmlns:a16="http://schemas.microsoft.com/office/drawing/2014/main" id="{B5B2119E-5522-184D-B285-B767FBBA6951}"/>
              </a:ext>
            </a:extLst>
          </p:cNvPr>
          <p:cNvGraphicFramePr>
            <a:graphicFrameLocks noGrp="1"/>
          </p:cNvGraphicFramePr>
          <p:nvPr>
            <p:extLst>
              <p:ext uri="{D42A27DB-BD31-4B8C-83A1-F6EECF244321}">
                <p14:modId xmlns:p14="http://schemas.microsoft.com/office/powerpoint/2010/main" val="3044630089"/>
              </p:ext>
            </p:extLst>
          </p:nvPr>
        </p:nvGraphicFramePr>
        <p:xfrm>
          <a:off x="467139" y="4559255"/>
          <a:ext cx="8382000" cy="1651000"/>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121206439"/>
                    </a:ext>
                  </a:extLst>
                </a:gridCol>
                <a:gridCol w="4191000">
                  <a:extLst>
                    <a:ext uri="{9D8B030D-6E8A-4147-A177-3AD203B41FA5}">
                      <a16:colId xmlns:a16="http://schemas.microsoft.com/office/drawing/2014/main" val="2469444107"/>
                    </a:ext>
                  </a:extLst>
                </a:gridCol>
              </a:tblGrid>
              <a:tr h="370840">
                <a:tc>
                  <a:txBody>
                    <a:bodyPr/>
                    <a:lstStyle/>
                    <a:p>
                      <a:pPr algn="ctr"/>
                      <a:r>
                        <a:rPr lang="en-US" dirty="0"/>
                        <a:t>MACOS</a:t>
                      </a:r>
                    </a:p>
                  </a:txBody>
                  <a:tcPr/>
                </a:tc>
                <a:tc>
                  <a:txBody>
                    <a:bodyPr/>
                    <a:lstStyle/>
                    <a:p>
                      <a:pPr algn="ctr"/>
                      <a:r>
                        <a:rPr lang="en-US" dirty="0"/>
                        <a:t>GIT BASH</a:t>
                      </a:r>
                    </a:p>
                  </a:txBody>
                  <a:tcPr/>
                </a:tc>
                <a:extLst>
                  <a:ext uri="{0D108BD9-81ED-4DB2-BD59-A6C34878D82A}">
                    <a16:rowId xmlns:a16="http://schemas.microsoft.com/office/drawing/2014/main" val="2719708555"/>
                  </a:ext>
                </a:extLst>
              </a:tr>
              <a:tr h="370840">
                <a:tc>
                  <a:txBody>
                    <a:bodyPr/>
                    <a:lstStyle/>
                    <a:p>
                      <a:r>
                        <a:rPr lang="en-US" b="1" dirty="0"/>
                        <a:t>open .</a:t>
                      </a:r>
                      <a:r>
                        <a:rPr lang="en-US" dirty="0"/>
                        <a:t> </a:t>
                      </a:r>
                      <a:br>
                        <a:rPr lang="en-US" dirty="0"/>
                      </a:br>
                      <a:r>
                        <a:rPr lang="en-US" i="1" dirty="0"/>
                        <a:t>(opens the current folder)</a:t>
                      </a:r>
                      <a:endParaRPr lang="en-US" dirty="0"/>
                    </a:p>
                  </a:txBody>
                  <a:tcPr/>
                </a:tc>
                <a:tc>
                  <a:txBody>
                    <a:bodyPr/>
                    <a:lstStyle/>
                    <a:p>
                      <a:r>
                        <a:rPr lang="en-US" b="1" dirty="0"/>
                        <a:t>explorer . </a:t>
                      </a:r>
                      <a:br>
                        <a:rPr lang="en-US" dirty="0"/>
                      </a:br>
                      <a:r>
                        <a:rPr lang="en-US" i="1" dirty="0"/>
                        <a:t>(opens the current folder.)</a:t>
                      </a:r>
                      <a:endParaRPr lang="en-US" dirty="0"/>
                    </a:p>
                  </a:txBody>
                  <a:tcPr/>
                </a:tc>
                <a:extLst>
                  <a:ext uri="{0D108BD9-81ED-4DB2-BD59-A6C34878D82A}">
                    <a16:rowId xmlns:a16="http://schemas.microsoft.com/office/drawing/2014/main" val="33851356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open &lt;FILENAME&gt;</a:t>
                      </a:r>
                      <a:r>
                        <a:rPr lang="en-US" dirty="0"/>
                        <a:t> </a:t>
                      </a:r>
                      <a:br>
                        <a:rPr lang="en-US" dirty="0"/>
                      </a:br>
                      <a:r>
                        <a:rPr lang="en-US" i="1" dirty="0"/>
                        <a:t>(opens a specific file)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explorer &lt;FILENAME&gt; </a:t>
                      </a:r>
                      <a:br>
                        <a:rPr lang="en-US" dirty="0"/>
                      </a:br>
                      <a:r>
                        <a:rPr lang="en-US" i="1" dirty="0"/>
                        <a:t>(opens the specific file.)</a:t>
                      </a:r>
                    </a:p>
                  </a:txBody>
                  <a:tcPr/>
                </a:tc>
                <a:extLst>
                  <a:ext uri="{0D108BD9-81ED-4DB2-BD59-A6C34878D82A}">
                    <a16:rowId xmlns:a16="http://schemas.microsoft.com/office/drawing/2014/main" val="340048243"/>
                  </a:ext>
                </a:extLst>
              </a:tr>
            </a:tbl>
          </a:graphicData>
        </a:graphic>
      </p:graphicFrame>
      <p:graphicFrame>
        <p:nvGraphicFramePr>
          <p:cNvPr id="8" name="Table 7">
            <a:extLst>
              <a:ext uri="{FF2B5EF4-FFF2-40B4-BE49-F238E27FC236}">
                <a16:creationId xmlns:a16="http://schemas.microsoft.com/office/drawing/2014/main" id="{657DF6D9-313A-6340-BD57-903173496596}"/>
              </a:ext>
            </a:extLst>
          </p:cNvPr>
          <p:cNvGraphicFramePr>
            <a:graphicFrameLocks noGrp="1"/>
          </p:cNvGraphicFramePr>
          <p:nvPr>
            <p:extLst>
              <p:ext uri="{D42A27DB-BD31-4B8C-83A1-F6EECF244321}">
                <p14:modId xmlns:p14="http://schemas.microsoft.com/office/powerpoint/2010/main" val="2623652914"/>
              </p:ext>
            </p:extLst>
          </p:nvPr>
        </p:nvGraphicFramePr>
        <p:xfrm>
          <a:off x="457200" y="731520"/>
          <a:ext cx="8382000" cy="3748892"/>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3110255716"/>
                    </a:ext>
                  </a:extLst>
                </a:gridCol>
                <a:gridCol w="4191000">
                  <a:extLst>
                    <a:ext uri="{9D8B030D-6E8A-4147-A177-3AD203B41FA5}">
                      <a16:colId xmlns:a16="http://schemas.microsoft.com/office/drawing/2014/main" val="1851735673"/>
                    </a:ext>
                  </a:extLst>
                </a:gridCol>
              </a:tblGrid>
              <a:tr h="0">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3247220654"/>
                  </a:ext>
                </a:extLst>
              </a:tr>
              <a:tr h="259659">
                <a:tc>
                  <a:txBody>
                    <a:bodyPr/>
                    <a:lstStyle/>
                    <a:p>
                      <a:r>
                        <a:rPr lang="en-US" dirty="0"/>
                        <a:t>cd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changes directory</a:t>
                      </a:r>
                    </a:p>
                  </a:txBody>
                  <a:tcPr/>
                </a:tc>
                <a:extLst>
                  <a:ext uri="{0D108BD9-81ED-4DB2-BD59-A6C34878D82A}">
                    <a16:rowId xmlns:a16="http://schemas.microsoft.com/office/drawing/2014/main" val="2441173908"/>
                  </a:ext>
                </a:extLst>
              </a:tr>
              <a:tr h="259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cd ~ </a:t>
                      </a:r>
                    </a:p>
                  </a:txBody>
                  <a:tcPr/>
                </a:tc>
                <a:tc>
                  <a:txBody>
                    <a:bodyPr/>
                    <a:lstStyle/>
                    <a:p>
                      <a:r>
                        <a:rPr lang="en-US" dirty="0"/>
                        <a:t>changes to home directory</a:t>
                      </a:r>
                    </a:p>
                  </a:txBody>
                  <a:tcPr/>
                </a:tc>
                <a:extLst>
                  <a:ext uri="{0D108BD9-81ED-4DB2-BD59-A6C34878D82A}">
                    <a16:rowId xmlns:a16="http://schemas.microsoft.com/office/drawing/2014/main" val="215359612"/>
                  </a:ext>
                </a:extLst>
              </a:tr>
              <a:tr h="259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moves up one directory</a:t>
                      </a:r>
                    </a:p>
                  </a:txBody>
                  <a:tcPr/>
                </a:tc>
                <a:extLst>
                  <a:ext uri="{0D108BD9-81ED-4DB2-BD59-A6C34878D82A}">
                    <a16:rowId xmlns:a16="http://schemas.microsoft.com/office/drawing/2014/main" val="189257177"/>
                  </a:ext>
                </a:extLst>
              </a:tr>
              <a:tr h="259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lists files in folder</a:t>
                      </a:r>
                    </a:p>
                  </a:txBody>
                  <a:tcPr/>
                </a:tc>
                <a:extLst>
                  <a:ext uri="{0D108BD9-81ED-4DB2-BD59-A6C34878D82A}">
                    <a16:rowId xmlns:a16="http://schemas.microsoft.com/office/drawing/2014/main" val="4065255829"/>
                  </a:ext>
                </a:extLst>
              </a:tr>
              <a:tr h="259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pwd</a:t>
                      </a:r>
                      <a:r>
                        <a:rPr lang="en-US"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shows current directory</a:t>
                      </a:r>
                    </a:p>
                  </a:txBody>
                  <a:tcPr/>
                </a:tc>
                <a:extLst>
                  <a:ext uri="{0D108BD9-81ED-4DB2-BD59-A6C34878D82A}">
                    <a16:rowId xmlns:a16="http://schemas.microsoft.com/office/drawing/2014/main" val="3325835357"/>
                  </a:ext>
                </a:extLst>
              </a:tr>
              <a:tr h="259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mkdir</a:t>
                      </a:r>
                      <a:r>
                        <a:rPr lang="en-US" dirty="0"/>
                        <a:t> &lt;FOLDERNAME&gt;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creates new directory</a:t>
                      </a:r>
                    </a:p>
                  </a:txBody>
                  <a:tcPr/>
                </a:tc>
                <a:extLst>
                  <a:ext uri="{0D108BD9-81ED-4DB2-BD59-A6C34878D82A}">
                    <a16:rowId xmlns:a16="http://schemas.microsoft.com/office/drawing/2014/main" val="1791146485"/>
                  </a:ext>
                </a:extLst>
              </a:tr>
              <a:tr h="259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touch &lt;FILENAME&gt;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creates a file</a:t>
                      </a:r>
                    </a:p>
                  </a:txBody>
                  <a:tcPr/>
                </a:tc>
                <a:extLst>
                  <a:ext uri="{0D108BD9-81ED-4DB2-BD59-A6C34878D82A}">
                    <a16:rowId xmlns:a16="http://schemas.microsoft.com/office/drawing/2014/main" val="1478180289"/>
                  </a:ext>
                </a:extLst>
              </a:tr>
              <a:tr h="259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rm</a:t>
                      </a:r>
                      <a:r>
                        <a:rPr lang="en-US" dirty="0"/>
                        <a:t> &lt;FILENAME&gt;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deletes file</a:t>
                      </a:r>
                    </a:p>
                  </a:txBody>
                  <a:tcPr/>
                </a:tc>
                <a:extLst>
                  <a:ext uri="{0D108BD9-81ED-4DB2-BD59-A6C34878D82A}">
                    <a16:rowId xmlns:a16="http://schemas.microsoft.com/office/drawing/2014/main" val="313723074"/>
                  </a:ext>
                </a:extLst>
              </a:tr>
              <a:tr h="457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rm</a:t>
                      </a:r>
                      <a:r>
                        <a:rPr lang="en-US" dirty="0"/>
                        <a:t> -r &lt;FOLDERNAME&gt;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deletes a folder, note the –r (recursive)</a:t>
                      </a:r>
                    </a:p>
                  </a:txBody>
                  <a:tcPr/>
                </a:tc>
                <a:extLst>
                  <a:ext uri="{0D108BD9-81ED-4DB2-BD59-A6C34878D82A}">
                    <a16:rowId xmlns:a16="http://schemas.microsoft.com/office/drawing/2014/main" val="3973035157"/>
                  </a:ext>
                </a:extLst>
              </a:tr>
            </a:tbl>
          </a:graphicData>
        </a:graphic>
      </p:graphicFrame>
    </p:spTree>
    <p:extLst>
      <p:ext uri="{BB962C8B-B14F-4D97-AF65-F5344CB8AC3E}">
        <p14:creationId xmlns:p14="http://schemas.microsoft.com/office/powerpoint/2010/main" val="381861645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4093428"/>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u="sng"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pPr lvl="1"/>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800100" lvl="1"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632311"/>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dirty="0">
              <a:latin typeface="Arial" panose="020B0604020202020204" pitchFamily="34" charset="0"/>
              <a:ea typeface="Roboto" pitchFamily="2" charset="0"/>
              <a:cs typeface="Arial" panose="020B0604020202020204" pitchFamily="34" charset="0"/>
            </a:endParaRP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209676" y="9630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57400" y="18288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20236"/>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9711" y="5310948"/>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762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222729" y="831753"/>
            <a:ext cx="8686800" cy="5478423"/>
          </a:xfrm>
          <a:prstGeom prst="rect">
            <a:avLst/>
          </a:prstGeom>
          <a:noFill/>
        </p:spPr>
        <p:txBody>
          <a:bodyPr wrap="square" numCol="1" rtlCol="0">
            <a:spAutoFit/>
          </a:bodyPr>
          <a:lstStyle/>
          <a:p>
            <a:r>
              <a:rPr lang="en-US" sz="2200"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has target="_blank" which opens a new tab when clicked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sz="2200" b="1" dirty="0">
                <a:latin typeface="Arial" panose="020B0604020202020204" pitchFamily="34" charset="0"/>
                <a:ea typeface="Roboto" pitchFamily="2" charset="0"/>
                <a:cs typeface="Arial" panose="020B0604020202020204" pitchFamily="34" charset="0"/>
              </a:rPr>
              <a:t>Bonus:</a:t>
            </a:r>
            <a:endParaRPr lang="en-US" sz="22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1200150" lvl="2"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1200150" lvl="2"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lvl="1" indent="0">
              <a:spcBef>
                <a:spcPts val="0"/>
              </a:spcBef>
              <a:buNone/>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Instructors</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TAs </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Student Success Team</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Career Coaches</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12751</TotalTime>
  <Words>2595</Words>
  <Application>Microsoft Macintosh PowerPoint</Application>
  <PresentationFormat>On-screen Show (4:3)</PresentationFormat>
  <Paragraphs>523</Paragraphs>
  <Slides>58</Slides>
  <Notes>50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58</vt:i4>
      </vt:variant>
    </vt:vector>
  </HeadingPairs>
  <TitlesOfParts>
    <vt:vector size="68" baseType="lpstr">
      <vt:lpstr>Arial</vt:lpstr>
      <vt:lpstr>Calibri</vt:lpstr>
      <vt:lpstr>Calibri Light</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I’ve Worked On…</vt:lpstr>
      <vt:lpstr>The Path of Learning</vt:lpstr>
      <vt:lpstr>Your Goals...</vt:lpstr>
      <vt:lpstr>Your Goals...</vt:lpstr>
      <vt:lpstr>Your Goal = Our Goal</vt:lpstr>
      <vt:lpstr>Support Team</vt:lpstr>
      <vt:lpstr>But Remember…</vt:lpstr>
      <vt:lpstr>On Keys To Success…</vt:lpstr>
      <vt:lpstr>Don’t Be This Guy… Mr. Know-It-All</vt:lpstr>
      <vt:lpstr>This is Bill… Be Like Bill.</vt:lpstr>
      <vt:lpstr>Our Mantra for Today and Beyond…</vt:lpstr>
      <vt:lpstr>Our Mantra for Today and Beyond…</vt:lpstr>
      <vt:lpstr>PowerPoint Presentation</vt:lpstr>
      <vt:lpstr>PowerPoint Presentation</vt:lpstr>
      <vt:lpstr>The Path of Learning</vt:lpstr>
      <vt:lpstr>Nothing Comes Easy…</vt:lpstr>
      <vt:lpstr>Obstacle #1 – The Great Confusion</vt:lpstr>
      <vt:lpstr>Obstacle #2 – The Great Doubt</vt:lpstr>
      <vt:lpstr>Obstacle #3 – The Great Distance</vt:lpstr>
      <vt:lpstr>One Thing…</vt:lpstr>
      <vt:lpstr>Two… Two Things…</vt:lpstr>
      <vt:lpstr>Three… Three Things…</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CLI Commands…</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Greg Smith</cp:lastModifiedBy>
  <cp:revision>1490</cp:revision>
  <cp:lastPrinted>2016-01-30T16:23:56Z</cp:lastPrinted>
  <dcterms:created xsi:type="dcterms:W3CDTF">2015-01-20T17:19:00Z</dcterms:created>
  <dcterms:modified xsi:type="dcterms:W3CDTF">2019-05-09T21:59:27Z</dcterms:modified>
</cp:coreProperties>
</file>